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0AA6F1-2B6B-4555-A2FF-EF10F07A06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E47A19-F9C4-4675-8EA1-4B6C9B28B6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7FA393-E38C-4B1D-8C8B-3D80B6778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B97C7C-BF43-4CB7-B63A-E50C7BF15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02DCF0-3934-4B54-A8E0-3B917E4D7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4660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EDC400-6CE4-4DEE-95C2-B3052B8FE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802584D-0426-4995-A2EF-6DD14CF2B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8A317E-C6BC-40EC-9258-0175F4271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8E572E2-0F7A-42F4-B062-EDF91E186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8057F5-E358-430E-A2A7-2D1B05EA3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4086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368C923-416E-4BA2-880C-554BF4DA26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C460114-A0DC-4C15-8943-A8D2F6CBF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73E5F1-6227-4EA1-925C-939551F41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814EF50-5BD4-40DB-9F11-CA00C8025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BD2610-360F-4D0C-90B9-A97256BB1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7972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9FD263-FEC5-4001-BCD4-85F279457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BE1785-4EC3-4DA8-A5C9-1A8A52109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C2DD89-99F3-4750-97C0-1C1A9E1DC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CBF8D5-E39E-47D5-8B02-D8EDA17B6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44BF6D7-3055-41F2-A98A-751D22847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4509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BE058F-7E2C-4365-9979-11F1DD98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097F8FC-B811-4ABE-8356-59AED7796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EFF668-F382-43AB-8800-2939BFB81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646AB8-903E-4F5D-887F-7E6FE8DE3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64E81E-0A6D-4E8C-8BDF-AE0A404B7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3935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F530DA-4C9B-4AC1-9318-438A1E22D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67706A-12E0-4842-B7F0-FD25472174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F378360-116F-40CA-80A1-A014CB251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A2603D9-A2A8-404E-8072-492FA4215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0F1DADE-1BD3-4977-B0AB-C249D389D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E50320A-5454-4E3E-B419-53540458B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714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A6EA08-19D2-416B-A2C1-2CFC18A3F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5737EB-A645-4E66-88BD-357299BBD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6764BF2-1A9C-4D29-B1D8-7135A2F4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8497212-2878-4099-8044-BD1319DB26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5DCA141-F75C-4CA8-B23A-7F9F5F98F1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9C5B677-48D8-4CB2-B93A-84E760493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BB03A0E-D73F-4B63-867C-B5A9C1EBB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C0B89D9-7588-4B3F-8BDC-C88E3B48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9067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2480D7-F88E-4474-A705-7F44000E1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2E4EC03-F11D-4386-9FF3-E5728E676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6C476A3-71B9-4AA1-A72F-2C660B1E5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87856F-6BBE-4AB7-A60B-D92172ED0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325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CE0E0DC-0CE6-40FA-943C-C28F7BCDC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DE5AB28-8E3A-4D9F-9837-6F7054A60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B43D8D9-4104-4AAF-9ADB-42B4606CE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8777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7E371E-13E1-4051-9167-7F5867DF3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A9489E-CA1A-4F39-999A-900299E72B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5B8032-3A06-434B-84D5-50EB85052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F7F61D9-F52A-4C88-BFAC-F0B8A2448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D8585CF-650B-42CB-BE00-966689F0F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50B70D5-4003-4138-BD38-938E8B850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3110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F8DA74-DE8F-456C-BD27-C955C59AA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FB2F267-4938-45D5-B23B-A47588C72B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5F28912-8934-4F62-A384-BB43A8C0BC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796E84C-D048-4B3B-8DAE-273CA3AC9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3566445-59BE-4BAA-B743-D6A3C515F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E0F390-F900-48E8-AFB6-87334A6E3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6213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BD7BC0-2D73-4D08-89FB-F4F8CD751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19BA1D-6547-417E-A04F-AC2534B1C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0073794-19C5-4B84-BDAE-B28617E12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D8138-A194-47A4-9A87-FF30C2FF4C04}" type="datetimeFigureOut">
              <a:rPr lang="ru-RU" smtClean="0"/>
              <a:t>26.03.2023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665A74-30A8-4DEB-9BEE-02981DAC6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DBBB57-688D-4B03-96ED-77D0811F9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E43CF-3225-4188-98DF-2CFDA7AF6C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2327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2B894A-1308-42BF-B886-681C9DB830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algn="r"/>
            <a:r>
              <a:rPr lang="ru-RU" dirty="0">
                <a:latin typeface="Bahnschrift SemiBold Condensed" panose="020B0502040204020203" pitchFamily="34" charset="0"/>
              </a:rPr>
              <a:t>Сортировка списков. Функции.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8CCD6B3-D9D1-4188-9D3A-8721D2F304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2A19070-8BEC-4109-B510-E1194D0FCD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77" b="24938"/>
          <a:stretch/>
        </p:blipFill>
        <p:spPr>
          <a:xfrm>
            <a:off x="0" y="2928026"/>
            <a:ext cx="6667113" cy="392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06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FE9C13-0D33-4D1B-9C2F-892DA098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Bahnschrift SemiBold Condensed" panose="020B0502040204020203" pitchFamily="34" charset="0"/>
              </a:rPr>
              <a:t>Параметры</a:t>
            </a:r>
            <a:r>
              <a:rPr lang="en-US" dirty="0">
                <a:latin typeface="Bahnschrift SemiBold Condensed" panose="020B0502040204020203" pitchFamily="34" charset="0"/>
              </a:rPr>
              <a:t>, </a:t>
            </a:r>
            <a:r>
              <a:rPr lang="ru-RU" dirty="0">
                <a:latin typeface="Bahnschrift SemiBold Condensed" panose="020B0502040204020203" pitchFamily="34" charset="0"/>
              </a:rPr>
              <a:t>возврат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7A7B795-FEEF-4723-ABA5-C17DDE6A1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С параметрами, с возвратом: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(a, b):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a * b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 = int(input())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 = int(input())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(a, b))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  <a:cs typeface="Courier New" panose="02070309020205020404" pitchFamily="49" charset="0"/>
              </a:rPr>
              <a:t>Без параметров, без возврата:</a:t>
            </a:r>
            <a:endParaRPr lang="en-US" dirty="0">
              <a:latin typeface="Bahnschrift Light SemiCondensed" panose="020B0502040204020203" pitchFamily="34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a = int(input())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b = int(input())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print(a * b)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(a, b)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744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6C8C31-E4D0-48ED-86D3-1F97066D6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6219"/>
            <a:ext cx="10515600" cy="1325563"/>
          </a:xfrm>
        </p:spPr>
        <p:txBody>
          <a:bodyPr/>
          <a:lstStyle/>
          <a:p>
            <a:r>
              <a:rPr lang="en-US" dirty="0">
                <a:latin typeface="Bahnschrift SemiBold Condensed" panose="020B0502040204020203" pitchFamily="34" charset="0"/>
              </a:rPr>
              <a:t>return</a:t>
            </a:r>
            <a:endParaRPr lang="ru-RU" dirty="0"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729D86-3743-41D9-B50C-54E102E0C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61861"/>
            <a:ext cx="10515600" cy="18288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В функции</a:t>
            </a:r>
            <a:r>
              <a:rPr lang="en-US" dirty="0">
                <a:latin typeface="Bahnschrift Light SemiCondensed" panose="020B0502040204020203" pitchFamily="34" charset="0"/>
              </a:rPr>
              <a:t> </a:t>
            </a:r>
            <a:r>
              <a:rPr lang="ru-RU" dirty="0">
                <a:latin typeface="Bahnschrift Light SemiCondensed" panose="020B0502040204020203" pitchFamily="34" charset="0"/>
              </a:rPr>
              <a:t>операторов </a:t>
            </a:r>
            <a:r>
              <a:rPr lang="en-US" dirty="0">
                <a:latin typeface="Bahnschrift Light SemiCondensed" panose="020B0502040204020203" pitchFamily="34" charset="0"/>
              </a:rPr>
              <a:t>return </a:t>
            </a:r>
            <a:r>
              <a:rPr lang="ru-RU" dirty="0">
                <a:latin typeface="Bahnschrift Light SemiCondensed" panose="020B0502040204020203" pitchFamily="34" charset="0"/>
              </a:rPr>
              <a:t>может быть несколько, но сработает только один.</a:t>
            </a:r>
          </a:p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Оператор </a:t>
            </a:r>
            <a:r>
              <a:rPr lang="en-US" dirty="0">
                <a:latin typeface="Bahnschrift Light SemiCondensed" panose="020B0502040204020203" pitchFamily="34" charset="0"/>
              </a:rPr>
              <a:t>return </a:t>
            </a:r>
            <a:r>
              <a:rPr lang="ru-RU" dirty="0">
                <a:latin typeface="Bahnschrift Light SemiCondensed" panose="020B0502040204020203" pitchFamily="34" charset="0"/>
              </a:rPr>
              <a:t>может возвращать несколько значений сразу.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return a, b, c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682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6C8C31-E4D0-48ED-86D3-1F97066D6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6219"/>
            <a:ext cx="10515600" cy="1325563"/>
          </a:xfrm>
        </p:spPr>
        <p:txBody>
          <a:bodyPr/>
          <a:lstStyle/>
          <a:p>
            <a:r>
              <a:rPr lang="ru-RU" dirty="0">
                <a:latin typeface="Bahnschrift SemiBold Condensed" panose="020B0502040204020203" pitchFamily="34" charset="0"/>
              </a:rPr>
              <a:t>параметры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729D86-3743-41D9-B50C-54E102E0C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61861"/>
            <a:ext cx="10515600" cy="1828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Можно указать параметры по умолчанию при помощи оператора =</a:t>
            </a:r>
            <a:endParaRPr lang="en-US" dirty="0"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(a=0, b=True, c=‘a’)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238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038B73-A1D8-44DA-B050-21C6580FF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Bahnschrift SemiBold Condensed" panose="020B0502040204020203" pitchFamily="34" charset="0"/>
              </a:rPr>
              <a:t>Функция </a:t>
            </a:r>
            <a:r>
              <a:rPr lang="en-US" dirty="0">
                <a:latin typeface="Bahnschrift SemiBold Condensed" panose="020B0502040204020203" pitchFamily="34" charset="0"/>
              </a:rPr>
              <a:t>sort()</a:t>
            </a:r>
            <a:endParaRPr lang="ru-RU" dirty="0"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0B4872-676C-4E86-B764-AAD7CA3AA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76332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&lt;</a:t>
            </a:r>
            <a:r>
              <a:rPr lang="ru-RU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список</a:t>
            </a:r>
            <a:r>
              <a:rPr lang="en-US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&gt;</a:t>
            </a:r>
            <a:r>
              <a:rPr lang="ru-RU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.</a:t>
            </a:r>
            <a:r>
              <a:rPr lang="en-US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sort(reverse)</a:t>
            </a:r>
            <a:r>
              <a:rPr lang="en-US" dirty="0">
                <a:latin typeface="Bahnschrift Light SemiCondensed" panose="020B0502040204020203" pitchFamily="34" charset="0"/>
              </a:rPr>
              <a:t> – </a:t>
            </a:r>
            <a:r>
              <a:rPr lang="ru-RU" dirty="0">
                <a:latin typeface="Bahnschrift Light SemiCondensed" panose="020B0502040204020203" pitchFamily="34" charset="0"/>
              </a:rPr>
              <a:t>сортировка списка. По умолчанию </a:t>
            </a:r>
            <a:r>
              <a:rPr lang="en-US" dirty="0">
                <a:latin typeface="Bahnschrift Light SemiCondensed" panose="020B0502040204020203" pitchFamily="34" charset="0"/>
              </a:rPr>
              <a:t>reverse </a:t>
            </a:r>
            <a:r>
              <a:rPr lang="ru-RU" dirty="0">
                <a:latin typeface="Bahnschrift Light SemiCondensed" panose="020B0502040204020203" pitchFamily="34" charset="0"/>
              </a:rPr>
              <a:t>равен </a:t>
            </a:r>
            <a:r>
              <a:rPr lang="en-US" dirty="0">
                <a:latin typeface="Bahnschrift Light SemiCondensed" panose="020B0502040204020203" pitchFamily="34" charset="0"/>
              </a:rPr>
              <a:t>False</a:t>
            </a:r>
            <a:r>
              <a:rPr lang="ru-RU" dirty="0">
                <a:latin typeface="Bahnschrift Light SemiCondensed" panose="020B0502040204020203" pitchFamily="34" charset="0"/>
              </a:rPr>
              <a:t> и сортировка производится по возрастанию. Если </a:t>
            </a:r>
            <a:r>
              <a:rPr lang="en-US" dirty="0">
                <a:latin typeface="Bahnschrift Light SemiCondensed" panose="020B0502040204020203" pitchFamily="34" charset="0"/>
              </a:rPr>
              <a:t>reverse=True,</a:t>
            </a:r>
            <a:r>
              <a:rPr lang="ru-RU" dirty="0">
                <a:latin typeface="Bahnschrift Light SemiCondensed" panose="020B0502040204020203" pitchFamily="34" charset="0"/>
              </a:rPr>
              <a:t> то</a:t>
            </a:r>
            <a:r>
              <a:rPr lang="en-US" dirty="0">
                <a:latin typeface="Bahnschrift Light SemiCondensed" panose="020B0502040204020203" pitchFamily="34" charset="0"/>
              </a:rPr>
              <a:t> </a:t>
            </a:r>
            <a:r>
              <a:rPr lang="ru-RU" dirty="0">
                <a:latin typeface="Bahnschrift Light SemiCondensed" panose="020B0502040204020203" pitchFamily="34" charset="0"/>
              </a:rPr>
              <a:t>сортироваться элементы списка будут по убыванию.</a:t>
            </a:r>
          </a:p>
          <a:p>
            <a:pPr marL="0" indent="0" algn="just">
              <a:buNone/>
            </a:pPr>
            <a:endParaRPr lang="en-US" dirty="0"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525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66CF60-38A2-466D-A086-0EF337B3E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Bahnschrift SemiBold Condensed" panose="020B0502040204020203" pitchFamily="34" charset="0"/>
              </a:rPr>
              <a:t>Алгоритмы сортировок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5F40C3-0898-481D-BCB3-41A495C70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604"/>
            <a:ext cx="10515600" cy="469835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Параметры оценки сортировок:</a:t>
            </a:r>
          </a:p>
          <a:p>
            <a:pPr marL="514350" indent="-514350">
              <a:buAutoNum type="arabicParenR"/>
            </a:pPr>
            <a:r>
              <a:rPr lang="ru-RU" dirty="0">
                <a:latin typeface="Bahnschrift Light SemiCondensed" panose="020B0502040204020203" pitchFamily="34" charset="0"/>
              </a:rPr>
              <a:t>Время</a:t>
            </a:r>
          </a:p>
          <a:p>
            <a:pPr marL="514350" indent="-514350">
              <a:buAutoNum type="arabicParenR"/>
            </a:pPr>
            <a:r>
              <a:rPr lang="ru-RU" dirty="0">
                <a:latin typeface="Bahnschrift Light SemiCondensed" panose="020B0502040204020203" pitchFamily="34" charset="0"/>
              </a:rPr>
              <a:t>Память</a:t>
            </a:r>
          </a:p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Медленные сортировки:</a:t>
            </a:r>
          </a:p>
          <a:p>
            <a:pPr marL="514350" indent="-514350">
              <a:buAutoNum type="arabicParenR"/>
            </a:pPr>
            <a:r>
              <a:rPr lang="ru-RU" dirty="0">
                <a:latin typeface="Bahnschrift Light SemiCondensed" panose="020B0502040204020203" pitchFamily="34" charset="0"/>
              </a:rPr>
              <a:t>Пузырьком (</a:t>
            </a:r>
            <a:r>
              <a:rPr lang="en-US" dirty="0">
                <a:latin typeface="Bahnschrift Light SemiCondensed" panose="020B0502040204020203" pitchFamily="34" charset="0"/>
              </a:rPr>
              <a:t>Bubble sort</a:t>
            </a:r>
            <a:r>
              <a:rPr lang="ru-RU" dirty="0">
                <a:latin typeface="Bahnschrift Light SemiCondensed" panose="020B0502040204020203" pitchFamily="34" charset="0"/>
              </a:rPr>
              <a:t>)</a:t>
            </a:r>
            <a:endParaRPr lang="en-US" dirty="0">
              <a:latin typeface="Bahnschrift Light SemiCondensed" panose="020B0502040204020203" pitchFamily="34" charset="0"/>
            </a:endParaRPr>
          </a:p>
          <a:p>
            <a:pPr marL="514350" indent="-514350">
              <a:buAutoNum type="arabicParenR"/>
            </a:pPr>
            <a:r>
              <a:rPr lang="ru-RU" dirty="0">
                <a:latin typeface="Bahnschrift Light SemiCondensed" panose="020B0502040204020203" pitchFamily="34" charset="0"/>
              </a:rPr>
              <a:t>Выбором (</a:t>
            </a:r>
            <a:r>
              <a:rPr lang="en-US" dirty="0">
                <a:latin typeface="Bahnschrift Light SemiCondensed" panose="020B0502040204020203" pitchFamily="34" charset="0"/>
              </a:rPr>
              <a:t>Selection sort</a:t>
            </a:r>
            <a:r>
              <a:rPr lang="ru-RU" dirty="0">
                <a:latin typeface="Bahnschrift Light SemiCondensed" panose="020B0502040204020203" pitchFamily="34" charset="0"/>
              </a:rPr>
              <a:t>)</a:t>
            </a:r>
            <a:endParaRPr lang="en-US" dirty="0">
              <a:latin typeface="Bahnschrift Light SemiCondensed" panose="020B0502040204020203" pitchFamily="34" charset="0"/>
            </a:endParaRPr>
          </a:p>
          <a:p>
            <a:pPr marL="514350" indent="-514350">
              <a:buAutoNum type="arabicParenR"/>
            </a:pPr>
            <a:r>
              <a:rPr lang="ru-RU" dirty="0">
                <a:latin typeface="Bahnschrift Light SemiCondensed" panose="020B0502040204020203" pitchFamily="34" charset="0"/>
              </a:rPr>
              <a:t>Простыми вставками (</a:t>
            </a:r>
            <a:r>
              <a:rPr lang="en-US" dirty="0">
                <a:latin typeface="Bahnschrift Light SemiCondensed" panose="020B0502040204020203" pitchFamily="34" charset="0"/>
              </a:rPr>
              <a:t>Insertion sort</a:t>
            </a:r>
            <a:r>
              <a:rPr lang="ru-RU" dirty="0">
                <a:latin typeface="Bahnschrift Light SemiCondensed" panose="020B0502040204020203" pitchFamily="34" charset="0"/>
              </a:rPr>
              <a:t>)</a:t>
            </a:r>
            <a:endParaRPr lang="en-US" dirty="0"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Быстрые сортировки:</a:t>
            </a:r>
          </a:p>
          <a:p>
            <a:pPr marL="514350" indent="-514350">
              <a:buAutoNum type="arabicParenR"/>
            </a:pPr>
            <a:r>
              <a:rPr lang="ru-RU" dirty="0">
                <a:latin typeface="Bahnschrift Light SemiCondensed" panose="020B0502040204020203" pitchFamily="34" charset="0"/>
              </a:rPr>
              <a:t>Быстрая сортировка</a:t>
            </a:r>
          </a:p>
          <a:p>
            <a:pPr marL="514350" indent="-514350">
              <a:buAutoNum type="arabicParenR"/>
            </a:pPr>
            <a:r>
              <a:rPr lang="ru-RU" dirty="0">
                <a:latin typeface="Bahnschrift Light SemiCondensed" panose="020B0502040204020203" pitchFamily="34" charset="0"/>
              </a:rPr>
              <a:t>Сортировка слиянием</a:t>
            </a:r>
          </a:p>
          <a:p>
            <a:pPr marL="514350" indent="-514350">
              <a:buAutoNum type="arabicParenR"/>
            </a:pPr>
            <a:r>
              <a:rPr lang="ru-RU" dirty="0">
                <a:latin typeface="Bahnschrift Light SemiCondensed" panose="020B0502040204020203" pitchFamily="34" charset="0"/>
              </a:rPr>
              <a:t>Пирамидальная сортировка</a:t>
            </a:r>
          </a:p>
          <a:p>
            <a:pPr marL="514350" indent="-514350">
              <a:buAutoNum type="arabicParenR"/>
            </a:pPr>
            <a:r>
              <a:rPr lang="ru-RU" dirty="0">
                <a:latin typeface="Bahnschrift Light SemiCondensed" panose="020B0502040204020203" pitchFamily="34" charset="0"/>
              </a:rPr>
              <a:t>Сортировка </a:t>
            </a:r>
            <a:r>
              <a:rPr lang="en-US" dirty="0" err="1">
                <a:latin typeface="Bahnschrift Light SemiCondensed" panose="020B0502040204020203" pitchFamily="34" charset="0"/>
              </a:rPr>
              <a:t>TimSort</a:t>
            </a:r>
            <a:endParaRPr lang="en-US" dirty="0">
              <a:latin typeface="Bahnschrift Light SemiCondensed" panose="020B0502040204020203" pitchFamily="34" charset="0"/>
            </a:endParaRPr>
          </a:p>
          <a:p>
            <a:pPr marL="514350" indent="-514350">
              <a:buAutoNum type="arabicParenR"/>
            </a:pPr>
            <a:r>
              <a:rPr lang="en-US" dirty="0">
                <a:latin typeface="Bahnschrift Light SemiCondensed" panose="020B0502040204020203" pitchFamily="34" charset="0"/>
              </a:rPr>
              <a:t>…</a:t>
            </a:r>
            <a:endParaRPr lang="ru-RU" dirty="0"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849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87E94E-8AC8-4CF8-AAD4-D5FEC2D0E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4692"/>
            <a:ext cx="10515600" cy="1325563"/>
          </a:xfrm>
        </p:spPr>
        <p:txBody>
          <a:bodyPr/>
          <a:lstStyle/>
          <a:p>
            <a:r>
              <a:rPr lang="ru-RU" dirty="0">
                <a:latin typeface="Bahnschrift SemiBold Condensed" panose="020B0502040204020203" pitchFamily="34" charset="0"/>
              </a:rPr>
              <a:t>Сортировка пузырьком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BA76C5-BF86-424C-BA38-01C7FEC70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1677"/>
            <a:ext cx="10515600" cy="2859932"/>
          </a:xfrm>
        </p:spPr>
        <p:txBody>
          <a:bodyPr>
            <a:normAutofit fontScale="85000" lnSpcReduction="20000"/>
          </a:bodyPr>
          <a:lstStyle/>
          <a:p>
            <a:pPr marL="514350" indent="-514350" algn="just"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Алгоритм состоит из повторяющихся проходов по сортируемому массиву. </a:t>
            </a:r>
          </a:p>
          <a:p>
            <a:pPr marL="514350" indent="-514350" algn="just"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За каждый проход элементы последовательно сравниваются попарно и, если порядок в паре неверный, выполняется перестановка элементов. </a:t>
            </a:r>
          </a:p>
          <a:p>
            <a:pPr marL="514350" indent="-514350" algn="just"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Проходы по массиву повторяются N-1 раз или до тех пор, пока на очередном проходе не окажется, что обмены больше не нужны, что означает — массив отсортирован.</a:t>
            </a:r>
          </a:p>
          <a:p>
            <a:pPr marL="0" indent="0" algn="just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Время – </a:t>
            </a:r>
            <a:r>
              <a:rPr lang="en-US" dirty="0">
                <a:latin typeface="Bahnschrift Light SemiCondensed" panose="020B0502040204020203" pitchFamily="34" charset="0"/>
              </a:rPr>
              <a:t>O(n^2)</a:t>
            </a:r>
          </a:p>
          <a:p>
            <a:pPr marL="0" indent="0" algn="just">
              <a:buNone/>
            </a:pPr>
            <a:endParaRPr lang="ru-RU" dirty="0">
              <a:latin typeface="Bahnschrift Light SemiCondensed" panose="020B0502040204020203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CABACB-AC32-438F-B12A-406BA4103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241" y="3871609"/>
            <a:ext cx="7731058" cy="273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65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EF3312-C421-4A42-81FE-00A3E84EC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>
                <a:latin typeface="Bahnschrift SemiBold Condensed" panose="020B0502040204020203" pitchFamily="34" charset="0"/>
              </a:rPr>
              <a:t>Сортировка выбором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94C71C-EF53-4D69-8F9E-AC2462FA4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6998"/>
            <a:ext cx="10515600" cy="2741642"/>
          </a:xfrm>
        </p:spPr>
        <p:txBody>
          <a:bodyPr>
            <a:normAutofit fontScale="92500" lnSpcReduction="10000"/>
          </a:bodyPr>
          <a:lstStyle/>
          <a:p>
            <a:pPr marL="514350" indent="-514350" algn="just"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В неотсортированном </a:t>
            </a:r>
            <a:r>
              <a:rPr lang="ru-RU" dirty="0" err="1">
                <a:latin typeface="Bahnschrift Light SemiCondensed" panose="020B0502040204020203" pitchFamily="34" charset="0"/>
              </a:rPr>
              <a:t>подмассиве</a:t>
            </a:r>
            <a:r>
              <a:rPr lang="ru-RU" dirty="0">
                <a:latin typeface="Bahnschrift Light SemiCondensed" panose="020B0502040204020203" pitchFamily="34" charset="0"/>
              </a:rPr>
              <a:t> ищется локальный максимум (минимум).</a:t>
            </a:r>
          </a:p>
          <a:p>
            <a:pPr marL="514350" indent="-514350" algn="just"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Найденный максимум (минимум) меняется местами с последним (первым) элементом в </a:t>
            </a:r>
            <a:r>
              <a:rPr lang="ru-RU" dirty="0" err="1">
                <a:latin typeface="Bahnschrift Light SemiCondensed" panose="020B0502040204020203" pitchFamily="34" charset="0"/>
              </a:rPr>
              <a:t>подмассиве</a:t>
            </a:r>
            <a:r>
              <a:rPr lang="ru-RU" dirty="0">
                <a:latin typeface="Bahnschrift Light SemiCondensed" panose="020B0502040204020203" pitchFamily="34" charset="0"/>
              </a:rPr>
              <a:t>.</a:t>
            </a:r>
          </a:p>
          <a:p>
            <a:pPr marL="514350" indent="-514350" algn="just"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Если в массиве остались неотсортированные </a:t>
            </a:r>
            <a:r>
              <a:rPr lang="ru-RU" dirty="0" err="1">
                <a:latin typeface="Bahnschrift Light SemiCondensed" panose="020B0502040204020203" pitchFamily="34" charset="0"/>
              </a:rPr>
              <a:t>подмассивы</a:t>
            </a:r>
            <a:r>
              <a:rPr lang="ru-RU" dirty="0">
                <a:latin typeface="Bahnschrift Light SemiCondensed" panose="020B0502040204020203" pitchFamily="34" charset="0"/>
              </a:rPr>
              <a:t> — смотри пункт 1.</a:t>
            </a:r>
          </a:p>
          <a:p>
            <a:pPr marL="0" indent="0" algn="just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Время – </a:t>
            </a:r>
            <a:r>
              <a:rPr lang="en-US" dirty="0">
                <a:latin typeface="Bahnschrift Light SemiCondensed" panose="020B0502040204020203" pitchFamily="34" charset="0"/>
              </a:rPr>
              <a:t>O(n^2)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72B6888-1779-49B3-B497-4D0E3BE62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457" y="3898639"/>
            <a:ext cx="7707086" cy="275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5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A41518-B6C9-4625-81AD-F00AFED93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260039"/>
          </a:xfrm>
        </p:spPr>
        <p:txBody>
          <a:bodyPr/>
          <a:lstStyle/>
          <a:p>
            <a:r>
              <a:rPr lang="ru-RU" dirty="0">
                <a:latin typeface="Bahnschrift SemiBold Condensed" panose="020B0502040204020203" pitchFamily="34" charset="0"/>
              </a:rPr>
              <a:t>Сортировка простыми вставками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2D6074-829E-49B2-ABA6-33DD840361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129004"/>
            <a:ext cx="5198705" cy="5094514"/>
          </a:xfrm>
        </p:spPr>
        <p:txBody>
          <a:bodyPr>
            <a:normAutofit fontScale="85000" lnSpcReduction="10000"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Список делится на две части – отсортированную и неотсортированную. (например, в списке элементы от 0 до </a:t>
            </a:r>
            <a:r>
              <a:rPr lang="en-US" dirty="0" err="1">
                <a:latin typeface="Bahnschrift Light SemiCondensed" panose="020B0502040204020203" pitchFamily="34" charset="0"/>
              </a:rPr>
              <a:t>i</a:t>
            </a:r>
            <a:r>
              <a:rPr lang="en-US" dirty="0">
                <a:latin typeface="Bahnschrift Light SemiCondensed" panose="020B0502040204020203" pitchFamily="34" charset="0"/>
              </a:rPr>
              <a:t> – 1</a:t>
            </a:r>
            <a:r>
              <a:rPr lang="ru-RU" dirty="0">
                <a:latin typeface="Bahnschrift Light SemiCondensed" panose="020B0502040204020203" pitchFamily="34" charset="0"/>
              </a:rPr>
              <a:t> отсортированы, элементы от </a:t>
            </a:r>
            <a:r>
              <a:rPr lang="en-US" dirty="0" err="1">
                <a:latin typeface="Bahnschrift Light SemiCondensed" panose="020B0502040204020203" pitchFamily="34" charset="0"/>
              </a:rPr>
              <a:t>i</a:t>
            </a:r>
            <a:r>
              <a:rPr lang="en-US" dirty="0">
                <a:latin typeface="Bahnschrift Light SemiCondensed" panose="020B0502040204020203" pitchFamily="34" charset="0"/>
              </a:rPr>
              <a:t> </a:t>
            </a:r>
            <a:r>
              <a:rPr lang="ru-RU" dirty="0">
                <a:latin typeface="Bahnschrift Light SemiCondensed" panose="020B0502040204020203" pitchFamily="34" charset="0"/>
              </a:rPr>
              <a:t>до конца списка не отсортированы)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Перебираются элементы в неотсортированной части массива. 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Каждый элемент вставляется в отсортированную часть массива на то место, где он должен находиться.</a:t>
            </a:r>
          </a:p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Время – </a:t>
            </a:r>
            <a:r>
              <a:rPr lang="en-US" dirty="0">
                <a:latin typeface="Bahnschrift Light SemiCondensed" panose="020B0502040204020203" pitchFamily="34" charset="0"/>
              </a:rPr>
              <a:t>O(n^2)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DDE2313-69B1-40D0-A971-3251D3DDC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129" y="1586204"/>
            <a:ext cx="6215511" cy="400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405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087D1F-3F25-48C0-9540-70360672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086" y="307911"/>
            <a:ext cx="10515600" cy="905069"/>
          </a:xfrm>
        </p:spPr>
        <p:txBody>
          <a:bodyPr/>
          <a:lstStyle/>
          <a:p>
            <a:r>
              <a:rPr lang="ru-RU" dirty="0">
                <a:latin typeface="Bahnschrift SemiBold Condensed" panose="020B0502040204020203" pitchFamily="34" charset="0"/>
              </a:rPr>
              <a:t>Функции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67E1AE-B9DF-4E54-8822-F36F8C353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482" y="1343608"/>
            <a:ext cx="10944808" cy="5505061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def &lt;</a:t>
            </a:r>
            <a:r>
              <a:rPr lang="ru-RU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название функции</a:t>
            </a:r>
            <a:r>
              <a:rPr lang="en-US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&gt;(&lt;</a:t>
            </a:r>
            <a:r>
              <a:rPr lang="ru-RU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параметры</a:t>
            </a:r>
            <a:r>
              <a:rPr lang="en-US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&gt;):</a:t>
            </a:r>
            <a:endParaRPr lang="ru-RU" sz="3400" dirty="0">
              <a:highlight>
                <a:srgbClr val="C0C0C0"/>
              </a:highlight>
              <a:latin typeface="Bahnschrift Light SemiCondensed" panose="020B0502040204020203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	</a:t>
            </a:r>
            <a:r>
              <a:rPr lang="en-US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&lt;</a:t>
            </a:r>
            <a:r>
              <a:rPr lang="en-US" sz="3400" dirty="0" err="1">
                <a:highlight>
                  <a:srgbClr val="C0C0C0"/>
                </a:highlight>
                <a:latin typeface="Bahnschrift Light SemiCondensed" panose="020B0502040204020203" pitchFamily="34" charset="0"/>
              </a:rPr>
              <a:t>тело</a:t>
            </a:r>
            <a:r>
              <a:rPr lang="en-US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 </a:t>
            </a:r>
            <a:r>
              <a:rPr lang="en-US" sz="3400" dirty="0" err="1">
                <a:highlight>
                  <a:srgbClr val="C0C0C0"/>
                </a:highlight>
                <a:latin typeface="Bahnschrift Light SemiCondensed" panose="020B0502040204020203" pitchFamily="34" charset="0"/>
              </a:rPr>
              <a:t>функции</a:t>
            </a:r>
            <a:r>
              <a:rPr lang="en-US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&gt;</a:t>
            </a:r>
            <a:endParaRPr lang="ru-RU" sz="3400" dirty="0">
              <a:highlight>
                <a:srgbClr val="C0C0C0"/>
              </a:highlight>
              <a:latin typeface="Bahnschrift Light SemiCondensed" panose="020B0502040204020203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	</a:t>
            </a:r>
            <a:r>
              <a:rPr lang="en-US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return &lt;</a:t>
            </a:r>
            <a:r>
              <a:rPr lang="ru-RU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значение</a:t>
            </a:r>
            <a:r>
              <a:rPr lang="en-US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&gt;</a:t>
            </a:r>
            <a:endParaRPr lang="ru-RU" sz="3400" dirty="0">
              <a:highlight>
                <a:srgbClr val="C0C0C0"/>
              </a:highlight>
              <a:latin typeface="Bahnschrift Light SemiCondensed" panose="020B0502040204020203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ru-RU" sz="3400" dirty="0">
                <a:latin typeface="Bahnschrift Light SemiCondensed" panose="020B0502040204020203" pitchFamily="34" charset="0"/>
              </a:rPr>
              <a:t>Ключевое слово </a:t>
            </a:r>
            <a:r>
              <a:rPr lang="ru-RU" sz="3400" dirty="0" err="1">
                <a:highlight>
                  <a:srgbClr val="C0C0C0"/>
                </a:highlight>
                <a:latin typeface="Bahnschrift Light SemiCondensed" panose="020B0502040204020203" pitchFamily="34" charset="0"/>
              </a:rPr>
              <a:t>def</a:t>
            </a:r>
            <a:r>
              <a:rPr lang="ru-RU" sz="3400" dirty="0">
                <a:latin typeface="Bahnschrift Light SemiCondensed" panose="020B0502040204020203" pitchFamily="34" charset="0"/>
              </a:rPr>
              <a:t> в начале функции сообщает интерпретатору о том, что следующий за ним код — есть её определение. Всё вместе — это объявление функции.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sz="3400" dirty="0">
                <a:latin typeface="Bahnschrift Light SemiCondensed" panose="020B0502040204020203" pitchFamily="34" charset="0"/>
              </a:rPr>
              <a:t>Не путайте!: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sz="3400" dirty="0">
                <a:latin typeface="Bahnschrift Light SemiCondensed" panose="020B0502040204020203" pitchFamily="34" charset="0"/>
              </a:rPr>
              <a:t>Параметр — это переменная, которой будет присваиваться входящее в функцию значение.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sz="3400" dirty="0">
                <a:latin typeface="Bahnschrift Light SemiCondensed" panose="020B0502040204020203" pitchFamily="34" charset="0"/>
              </a:rPr>
              <a:t>Аргумент — само это значение, которое передается в функцию при её вызове.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sz="3400" dirty="0">
                <a:latin typeface="Bahnschrift Light SemiCondensed" panose="020B0502040204020203" pitchFamily="34" charset="0"/>
              </a:rPr>
              <a:t>Сами функции могут быть:</a:t>
            </a:r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ru-RU" sz="3400" dirty="0">
                <a:latin typeface="Bahnschrift Light SemiCondensed" panose="020B0502040204020203" pitchFamily="34" charset="0"/>
              </a:rPr>
              <a:t>С параметрами / без параметров</a:t>
            </a:r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ru-RU" sz="3400" dirty="0">
                <a:latin typeface="Bahnschrift Light SemiCondensed" panose="020B0502040204020203" pitchFamily="34" charset="0"/>
              </a:rPr>
              <a:t>Без возврата значения / с возвратом значения (при помощи оператора </a:t>
            </a:r>
            <a:r>
              <a:rPr lang="en-US" sz="3400" dirty="0">
                <a:highlight>
                  <a:srgbClr val="C0C0C0"/>
                </a:highlight>
                <a:latin typeface="Bahnschrift Light SemiCondensed" panose="020B0502040204020203" pitchFamily="34" charset="0"/>
              </a:rPr>
              <a:t>return</a:t>
            </a:r>
            <a:r>
              <a:rPr lang="ru-RU" sz="3400" dirty="0">
                <a:latin typeface="Bahnschrift Light SemiCondensed" panose="020B0502040204020203" pitchFamily="34" charset="0"/>
              </a:rPr>
              <a:t>)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6833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F85C19-06D7-4394-A77F-744BDC343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66138"/>
            <a:ext cx="10515600" cy="1325563"/>
          </a:xfrm>
        </p:spPr>
        <p:txBody>
          <a:bodyPr/>
          <a:lstStyle/>
          <a:p>
            <a:r>
              <a:rPr lang="ru-RU" dirty="0" err="1">
                <a:latin typeface="Bahnschrift SemiBold Condensed" panose="020B0502040204020203" pitchFamily="34" charset="0"/>
              </a:rPr>
              <a:t>Нэйминг</a:t>
            </a:r>
            <a:r>
              <a:rPr lang="ru-RU" dirty="0">
                <a:latin typeface="Bahnschrift SemiBold Condensed" panose="020B0502040204020203" pitchFamily="34" charset="0"/>
              </a:rPr>
              <a:t> функций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B1D242-6099-47DF-B3CF-4513EB6DE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01819"/>
            <a:ext cx="10515600" cy="3275143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Функцию принято называть глаголом, так как она выполняет определенное действие в программе.</a:t>
            </a:r>
          </a:p>
        </p:txBody>
      </p:sp>
    </p:spTree>
    <p:extLst>
      <p:ext uri="{BB962C8B-B14F-4D97-AF65-F5344CB8AC3E}">
        <p14:creationId xmlns:p14="http://schemas.microsoft.com/office/powerpoint/2010/main" val="1851422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7A6833-184C-4D45-93A1-672FF410C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ru-RU" dirty="0">
                <a:latin typeface="Bahnschrift SemiBold Condensed" panose="020B0502040204020203" pitchFamily="34" charset="0"/>
              </a:rPr>
              <a:t>Локальные и глобальные переменные.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795587-6C04-4C13-8716-E4663C6781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4988"/>
            <a:ext cx="10515600" cy="5262465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Локальные переменные – переменные внутри функций. Мы не имеем к ним доступ и не можем обращаться к ним вне функции.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Глобальные переменные – переменные не входящие в функцию.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result =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int_multiple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(a, b):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product = a * b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 int(product)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result =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int_multiple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(10, 2)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print(result)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US" dirty="0">
                <a:latin typeface="Bahnschrift Light SemiCondensed" panose="020B0502040204020203" pitchFamily="34" charset="0"/>
                <a:cs typeface="Courier New" panose="02070309020205020404" pitchFamily="49" charset="0"/>
              </a:rPr>
              <a:t>result – </a:t>
            </a:r>
            <a:r>
              <a:rPr lang="ru-RU" dirty="0">
                <a:latin typeface="Bahnschrift Light SemiCondensed" panose="020B0502040204020203" pitchFamily="34" charset="0"/>
                <a:cs typeface="Courier New" panose="02070309020205020404" pitchFamily="49" charset="0"/>
              </a:rPr>
              <a:t>глобальная переменная 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US" dirty="0">
                <a:latin typeface="Bahnschrift Light SemiCondensed" panose="020B0502040204020203" pitchFamily="34" charset="0"/>
                <a:cs typeface="Courier New" panose="02070309020205020404" pitchFamily="49" charset="0"/>
              </a:rPr>
              <a:t>product – </a:t>
            </a:r>
            <a:r>
              <a:rPr lang="ru-RU" dirty="0">
                <a:latin typeface="Bahnschrift Light SemiCondensed" panose="020B0502040204020203" pitchFamily="34" charset="0"/>
                <a:cs typeface="Courier New" panose="02070309020205020404" pitchFamily="49" charset="0"/>
              </a:rPr>
              <a:t>локальная переменная</a:t>
            </a:r>
            <a:endParaRPr lang="en-US" dirty="0">
              <a:latin typeface="Bahnschrift Light SemiCondensed" panose="020B0502040204020203" pitchFamily="34" charset="0"/>
              <a:cs typeface="Courier New" panose="02070309020205020404" pitchFamily="49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ru-RU" dirty="0">
                <a:latin typeface="Bahnschrift Light SemiCondensed" panose="020B0502040204020203" pitchFamily="34" charset="0"/>
                <a:cs typeface="Courier New" panose="02070309020205020404" pitchFamily="49" charset="0"/>
              </a:rPr>
              <a:t>Если в программе встречаются локальная и глобальная переменные с одинаковым именем, то внутри функции (где и встречается эта </a:t>
            </a:r>
            <a:r>
              <a:rPr lang="ru-RU" dirty="0" err="1">
                <a:latin typeface="Bahnschrift Light SemiCondensed" panose="020B0502040204020203" pitchFamily="34" charset="0"/>
                <a:cs typeface="Courier New" panose="02070309020205020404" pitchFamily="49" charset="0"/>
              </a:rPr>
              <a:t>лок</a:t>
            </a:r>
            <a:r>
              <a:rPr lang="ru-RU" dirty="0">
                <a:latin typeface="Bahnschrift Light SemiCondensed" panose="020B0502040204020203" pitchFamily="34" charset="0"/>
                <a:cs typeface="Courier New" panose="02070309020205020404" pitchFamily="49" charset="0"/>
              </a:rPr>
              <a:t>. переменная) глобальная переменная становится недоступной.</a:t>
            </a:r>
          </a:p>
        </p:txBody>
      </p:sp>
    </p:spTree>
    <p:extLst>
      <p:ext uri="{BB962C8B-B14F-4D97-AF65-F5344CB8AC3E}">
        <p14:creationId xmlns:p14="http://schemas.microsoft.com/office/powerpoint/2010/main" val="322150166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468</Words>
  <Application>Microsoft Office PowerPoint</Application>
  <PresentationFormat>Широкоэкранный</PresentationFormat>
  <Paragraphs>80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Bahnschrift Light SemiCondensed</vt:lpstr>
      <vt:lpstr>Bahnschrift SemiBold Condensed</vt:lpstr>
      <vt:lpstr>Calibri</vt:lpstr>
      <vt:lpstr>Calibri Light</vt:lpstr>
      <vt:lpstr>Courier New</vt:lpstr>
      <vt:lpstr>Тема Office</vt:lpstr>
      <vt:lpstr>Сортировка списков. Функции.</vt:lpstr>
      <vt:lpstr>Функция sort()</vt:lpstr>
      <vt:lpstr>Алгоритмы сортировок</vt:lpstr>
      <vt:lpstr>Сортировка пузырьком</vt:lpstr>
      <vt:lpstr>Сортировка выбором</vt:lpstr>
      <vt:lpstr>Сортировка простыми вставками</vt:lpstr>
      <vt:lpstr>Функции</vt:lpstr>
      <vt:lpstr>Нэйминг функций</vt:lpstr>
      <vt:lpstr>Локальные и глобальные переменные.</vt:lpstr>
      <vt:lpstr>Параметры, возврат</vt:lpstr>
      <vt:lpstr>return</vt:lpstr>
      <vt:lpstr>параметры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Сортировка списков. Функции.</dc:title>
  <dc:creator>Asus</dc:creator>
  <cp:lastModifiedBy>Asus</cp:lastModifiedBy>
  <cp:revision>9</cp:revision>
  <dcterms:created xsi:type="dcterms:W3CDTF">2023-03-26T20:14:02Z</dcterms:created>
  <dcterms:modified xsi:type="dcterms:W3CDTF">2023-03-26T21:28:53Z</dcterms:modified>
</cp:coreProperties>
</file>

<file path=docProps/thumbnail.jpeg>
</file>